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  <p:sldMasterId id="2147483682" r:id="rId5"/>
  </p:sldMasterIdLst>
  <p:notesMasterIdLst>
    <p:notesMasterId r:id="rId10"/>
  </p:notesMasterIdLst>
  <p:handoutMasterIdLst>
    <p:handoutMasterId r:id="rId11"/>
  </p:handoutMasterIdLst>
  <p:sldIdLst>
    <p:sldId id="257" r:id="rId6"/>
    <p:sldId id="351" r:id="rId7"/>
    <p:sldId id="346" r:id="rId8"/>
    <p:sldId id="343" r:id="rId9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2448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, Grace" initials="LG" lastIdx="4" clrIdx="0">
    <p:extLst>
      <p:ext uri="{19B8F6BF-5375-455C-9EA6-DF929625EA0E}">
        <p15:presenceInfo xmlns:p15="http://schemas.microsoft.com/office/powerpoint/2012/main" userId="S-1-5-21-1971345664-1559653683-1850952788-222530" providerId="AD"/>
      </p:ext>
    </p:extLst>
  </p:cmAuthor>
  <p:cmAuthor id="2" name="Jordao, Fernanda" initials="JF" lastIdx="19" clrIdx="1">
    <p:extLst>
      <p:ext uri="{19B8F6BF-5375-455C-9EA6-DF929625EA0E}">
        <p15:presenceInfo xmlns:p15="http://schemas.microsoft.com/office/powerpoint/2012/main" userId="S-1-5-21-1802859667-647903414-1863928812-2567591" providerId="AD"/>
      </p:ext>
    </p:extLst>
  </p:cmAuthor>
  <p:cmAuthor id="3" name="Sun, Jessie MJ" initials="SJM" lastIdx="24" clrIdx="2">
    <p:extLst>
      <p:ext uri="{19B8F6BF-5375-455C-9EA6-DF929625EA0E}">
        <p15:presenceInfo xmlns:p15="http://schemas.microsoft.com/office/powerpoint/2012/main" userId="S-1-5-21-1971345664-1559653683-1850952788-1682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8" autoAdjust="0"/>
    <p:restoredTop sz="94693" autoAdjust="0"/>
  </p:normalViewPr>
  <p:slideViewPr>
    <p:cSldViewPr snapToGrid="0" snapToObjects="1">
      <p:cViewPr varScale="1">
        <p:scale>
          <a:sx n="75" d="100"/>
          <a:sy n="75" d="100"/>
        </p:scale>
        <p:origin x="3150" y="78"/>
      </p:cViewPr>
      <p:guideLst>
        <p:guide orient="horz" pos="3192"/>
        <p:guide pos="24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35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640CC-FF6F-4F37-AA9C-1DAD05118123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5796B-3069-43E1-85D8-BAD2D169E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l"/>
          <p:cNvSpPr txBox="1"/>
          <p:nvPr/>
        </p:nvSpPr>
        <p:spPr>
          <a:xfrm>
            <a:off x="0" y="8950960"/>
            <a:ext cx="6858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850" b="1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56543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C350E-7968-4106-B0A7-6312C91C3EF2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46C28-3FAF-4D93-B77F-A1A5A1B78E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l"/>
          <p:cNvSpPr txBox="1"/>
          <p:nvPr/>
        </p:nvSpPr>
        <p:spPr>
          <a:xfrm>
            <a:off x="0" y="8950960"/>
            <a:ext cx="6858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US" sz="850" b="1" i="0" u="none" baseline="0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43222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Revised May 8,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A46C28-3FAF-4D93-B77F-A1A5A1B78E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03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8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A46C28-3FAF-4D93-B77F-A1A5A1B78E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3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127473" y="3996027"/>
            <a:ext cx="3292475" cy="23447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1153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319429" y="689665"/>
            <a:ext cx="6179345" cy="367239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z="2000" dirty="0"/>
              <a:t>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76808" y="9514865"/>
            <a:ext cx="404967" cy="258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fld id="{C78759E0-E15A-4559-BBA6-3763FDD7D25F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937" y="9209217"/>
            <a:ext cx="564178" cy="5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933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6808" y="9209217"/>
            <a:ext cx="6955307" cy="564176"/>
            <a:chOff x="376808" y="9209217"/>
            <a:chExt cx="6955307" cy="564176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376808" y="9514865"/>
              <a:ext cx="404967" cy="2585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bg1"/>
                </a:buClr>
              </a:pPr>
              <a:fld id="{C78759E0-E15A-4559-BBA6-3763FDD7D25F}" type="slidenum">
                <a:rPr lang="en-US" sz="1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rPr>
                <a:pPr algn="l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bg1"/>
                  </a:buClr>
                </a:pPr>
                <a:t>‹#›</a:t>
              </a:fld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937" y="9209217"/>
              <a:ext cx="564178" cy="564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050866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_Dell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11415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127475" y="3996028"/>
            <a:ext cx="3292475" cy="23447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7179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319430" y="787920"/>
            <a:ext cx="6179345" cy="2689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z="1942" dirty="0"/>
              <a:t>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76809" y="9514867"/>
            <a:ext cx="404967" cy="2585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582"/>
              </a:spcAft>
              <a:buClr>
                <a:srgbClr val="444444"/>
              </a:buClr>
            </a:pPr>
            <a:fld id="{C78759E0-E15A-4559-BBA6-3763FDD7D25F}" type="slidenum">
              <a:rPr lang="en-US" sz="97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lnSpc>
                  <a:spcPct val="90000"/>
                </a:lnSpc>
                <a:spcAft>
                  <a:spcPts val="582"/>
                </a:spcAft>
                <a:buClr>
                  <a:srgbClr val="444444"/>
                </a:buClr>
              </a:pPr>
              <a:t>‹#›</a:t>
            </a:fld>
            <a:endParaRPr lang="en-US" sz="1165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937" y="9209218"/>
            <a:ext cx="564178" cy="5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6649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6809" y="9209218"/>
            <a:ext cx="6955307" cy="564176"/>
            <a:chOff x="376808" y="9209217"/>
            <a:chExt cx="6955307" cy="564176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376808" y="9514865"/>
              <a:ext cx="404967" cy="2585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582"/>
                </a:spcAft>
                <a:buClr>
                  <a:srgbClr val="444444"/>
                </a:buClr>
              </a:pPr>
              <a:fld id="{C78759E0-E15A-4559-BBA6-3763FDD7D25F}" type="slidenum">
                <a:rPr lang="en-US" sz="970">
                  <a:solidFill>
                    <a:srgbClr val="000000">
                      <a:lumMod val="50000"/>
                      <a:lumOff val="50000"/>
                    </a:srgbClr>
                  </a:solidFill>
                </a:rPr>
                <a:pPr>
                  <a:lnSpc>
                    <a:spcPct val="90000"/>
                  </a:lnSpc>
                  <a:spcAft>
                    <a:spcPts val="582"/>
                  </a:spcAft>
                  <a:buClr>
                    <a:srgbClr val="444444"/>
                  </a:buClr>
                </a:pPr>
                <a:t>‹#›</a:t>
              </a:fld>
              <a:endParaRPr lang="en-US" sz="1165" dirty="0">
                <a:solidFill>
                  <a:srgbClr val="000000">
                    <a:lumMod val="50000"/>
                    <a:lumOff val="50000"/>
                  </a:srgbClr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937" y="9209217"/>
              <a:ext cx="564178" cy="564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669522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_Dell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68269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62029" y="383638"/>
            <a:ext cx="703795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1465424" y="9527051"/>
            <a:ext cx="552106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fld id="{5084195E-6DF7-4B3B-A2AB-E67BEB13BF64}" type="datetime1">
              <a:rPr lang="en-US" sz="800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pPr fontAlgn="base">
                <a:lnSpc>
                  <a:spcPct val="90000"/>
                </a:lnSpc>
                <a:spcBef>
                  <a:spcPts val="600"/>
                </a:spcBef>
                <a:buClr>
                  <a:srgbClr val="0085C3"/>
                </a:buClr>
              </a:pPr>
              <a:t>9/25/2019</a:t>
            </a:fld>
            <a:endParaRPr lang="en-US" sz="800" dirty="0">
              <a:solidFill>
                <a:srgbClr val="000000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9751314"/>
            <a:ext cx="7772400" cy="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850" b="1" i="0" u="none" baseline="0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85088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  <p:sldLayoutId id="2147483680" r:id="rId3"/>
    <p:sldLayoutId id="2147483681" r:id="rId4"/>
  </p:sldLayoutIdLst>
  <p:transition spd="slow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1800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4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200150" indent="-17621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20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62029" y="383639"/>
            <a:ext cx="703795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1465424" y="9528625"/>
            <a:ext cx="552106" cy="107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582"/>
              </a:spcBef>
              <a:buClr>
                <a:srgbClr val="0085C3"/>
              </a:buClr>
            </a:pPr>
            <a:fld id="{5084195E-6DF7-4B3B-A2AB-E67BEB13BF64}" type="datetime1">
              <a:rPr lang="en-US" sz="777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pPr fontAlgn="base">
                <a:lnSpc>
                  <a:spcPct val="90000"/>
                </a:lnSpc>
                <a:spcBef>
                  <a:spcPts val="582"/>
                </a:spcBef>
                <a:buClr>
                  <a:srgbClr val="0085C3"/>
                </a:buClr>
              </a:pPr>
              <a:t>9/25/2019</a:t>
            </a:fld>
            <a:endParaRPr lang="en-US" sz="777" dirty="0">
              <a:solidFill>
                <a:srgbClr val="000000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9717024"/>
            <a:ext cx="7772400" cy="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582"/>
              </a:spcAft>
              <a:buClr>
                <a:srgbClr val="444444"/>
              </a:buClr>
            </a:pPr>
            <a:endParaRPr lang="en-US" sz="11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6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ransition spd="slow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30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5pPr>
      <a:lvl6pPr marL="44381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6pPr>
      <a:lvl7pPr marL="88763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7pPr>
      <a:lvl8pPr marL="133145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8pPr>
      <a:lvl9pPr marL="177527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9pPr>
    </p:titleStyle>
    <p:bodyStyle>
      <a:lvl1pPr marL="221909" indent="-221909" algn="l" rtl="0" eaLnBrk="1" fontAlgn="base" hangingPunct="1">
        <a:lnSpc>
          <a:spcPct val="90000"/>
        </a:lnSpc>
        <a:spcBef>
          <a:spcPts val="1165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1747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57854" indent="-217287" algn="l" rtl="0" eaLnBrk="1" fontAlgn="base" hangingPunct="1">
        <a:lnSpc>
          <a:spcPct val="90000"/>
        </a:lnSpc>
        <a:spcBef>
          <a:spcPts val="29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553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883014" indent="-214204" algn="l" rtl="0" eaLnBrk="1" fontAlgn="base" hangingPunct="1">
        <a:lnSpc>
          <a:spcPct val="90000"/>
        </a:lnSpc>
        <a:spcBef>
          <a:spcPts val="29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359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165022" indent="-171055" algn="l" rtl="0" eaLnBrk="1" fontAlgn="base" hangingPunct="1">
        <a:lnSpc>
          <a:spcPct val="90000"/>
        </a:lnSpc>
        <a:spcBef>
          <a:spcPts val="291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165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1561069" indent="-229614" algn="l" rtl="0" eaLnBrk="1" fontAlgn="base" hangingPunct="1">
        <a:lnSpc>
          <a:spcPct val="90000"/>
        </a:lnSpc>
        <a:spcBef>
          <a:spcPts val="777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747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04887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6pPr>
      <a:lvl7pPr marL="2448705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7pPr>
      <a:lvl8pPr marL="2892523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8pPr>
      <a:lvl9pPr marL="3336341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818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636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454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272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9090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909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726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544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2599614"/>
            <a:ext cx="7772400" cy="374754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85C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025" y="193008"/>
            <a:ext cx="3700131" cy="5847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44444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useo Sans For Dell" pitchFamily="2" charset="0"/>
                <a:cs typeface="Arial" panose="020B0604020202020204" pitchFamily="34" charset="0"/>
              </a:rPr>
              <a:t>Dell recommends Windows®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" y="7143225"/>
            <a:ext cx="6464410" cy="11737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44444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Dell Vostro Desktop &amp; Small Desktop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Clr>
                <a:srgbClr val="444444"/>
              </a:buClr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 </a:t>
            </a:r>
            <a:r>
              <a:rPr lang="en-US" sz="2400" dirty="0">
                <a:solidFill>
                  <a:srgbClr val="000000"/>
                </a:solidFill>
              </a:rPr>
              <a:t>3471 3671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066" y="8920325"/>
            <a:ext cx="2697115" cy="3918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44444"/>
              </a:buClr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000000"/>
                </a:solidFill>
                <a:latin typeface="Arial" panose="020B0604020202020204"/>
              </a:rPr>
              <a:t>Spec Sheet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– </a:t>
            </a:r>
            <a:r>
              <a:rPr lang="en-US" sz="1100" dirty="0">
                <a:solidFill>
                  <a:srgbClr val="000000"/>
                </a:solidFill>
                <a:latin typeface="Arial" panose="020B0604020202020204"/>
              </a:rPr>
              <a:t>September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2019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1776" y="8705800"/>
            <a:ext cx="914402" cy="914400"/>
          </a:xfrm>
          <a:prstGeom prst="rect">
            <a:avLst/>
          </a:prstGeom>
        </p:spPr>
      </p:pic>
      <p:sp>
        <p:nvSpPr>
          <p:cNvPr id="18" name="Content Placeholder 4"/>
          <p:cNvSpPr txBox="1">
            <a:spLocks/>
          </p:cNvSpPr>
          <p:nvPr/>
        </p:nvSpPr>
        <p:spPr bwMode="auto">
          <a:xfrm>
            <a:off x="647367" y="9231790"/>
            <a:ext cx="2660570" cy="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appearance may vary slightly from image shown.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7" t="1495" r="24783" b="14995"/>
          <a:stretch/>
        </p:blipFill>
        <p:spPr>
          <a:xfrm>
            <a:off x="847950" y="3052114"/>
            <a:ext cx="1677644" cy="2800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3" t="2651" r="24205" b="14418"/>
          <a:stretch/>
        </p:blipFill>
        <p:spPr>
          <a:xfrm>
            <a:off x="3997611" y="3051512"/>
            <a:ext cx="1743259" cy="28015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5" t="1880" r="26712" b="14223"/>
          <a:stretch/>
        </p:blipFill>
        <p:spPr>
          <a:xfrm>
            <a:off x="2436450" y="3051512"/>
            <a:ext cx="1603622" cy="2801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7" t="2459" r="27869" b="15188"/>
          <a:stretch/>
        </p:blipFill>
        <p:spPr>
          <a:xfrm>
            <a:off x="5645027" y="3717202"/>
            <a:ext cx="1114059" cy="2135817"/>
          </a:xfrm>
          <a:prstGeom prst="rect">
            <a:avLst/>
          </a:prstGeom>
        </p:spPr>
      </p:pic>
      <p:sp>
        <p:nvSpPr>
          <p:cNvPr id="19" name="flFirstPage"/>
          <p:cNvSpPr txBox="1"/>
          <p:nvPr/>
        </p:nvSpPr>
        <p:spPr>
          <a:xfrm>
            <a:off x="0" y="972058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44444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092258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8054" y="427313"/>
            <a:ext cx="6656293" cy="578975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000" b="0" cap="none" baseline="0">
                <a:solidFill>
                  <a:srgbClr val="AAAAAA"/>
                </a:solidFill>
                <a:latin typeface="+mj-lt"/>
                <a:ea typeface="Arial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5pPr>
            <a:lvl6pPr marL="894100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6pPr>
            <a:lvl7pPr marL="17882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7pPr>
            <a:lvl8pPr marL="26823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8pPr>
            <a:lvl9pPr marL="35764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en-US" sz="2200" kern="0" dirty="0"/>
              <a:t>Vostro Small Desktop 3471</a:t>
            </a:r>
          </a:p>
          <a:p>
            <a:pPr algn="l"/>
            <a:r>
              <a:rPr lang="en-US" sz="2200" kern="0" dirty="0"/>
              <a:t>Features &amp; Technical Specifications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80641"/>
              </p:ext>
            </p:extLst>
          </p:nvPr>
        </p:nvGraphicFramePr>
        <p:xfrm>
          <a:off x="471658" y="1282568"/>
          <a:ext cx="3569400" cy="8024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8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85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Model Number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3471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42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Processor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Celeron® G4900 (2M Cache, 3.1 GHz)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Pentium® G5400 (4M Cache, 3.7 GHz)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Celeron® G4930 (2M Cache, 3.2 GHz)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Pentium® Gold G5420 (4M Cache, 3.8GHz)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8th Generation Core™ i3-8100 (6M Cache, 3.6 GHz)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8th Generation Core™ i5-8400 (9M Cache, up to 4.0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GHz)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8th Generation Core™ i7-8700 (12M Cache, up to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4.6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GHz)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9th Generation Core™ i3-9100 (6M Cache, up to 4.2 GHz)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9th Generation Core™ i5-9400 (9M Cache, up to 4.1 GHz)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9th Generation Core™ i7-9700 (12M Cache, up to 4.7 GHz)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43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Operating System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1,2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Windows® 10 64-bit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Windows® 10 64-bit Professional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Windows® 10 64-bit National Academic (STF) 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Ubuntu</a:t>
                      </a:r>
                      <a:endParaRPr lang="en-US" sz="800" b="0" strike="sng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8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Chipset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Intel® B365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85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Graphics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1,11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Intel® UHD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raphics 610/630 with shared graphics memory (610 for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PDC/CDC)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NVIDIA® GeForce® </a:t>
                      </a:r>
                      <a:r>
                        <a:rPr lang="en-US" sz="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GT 730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2GB GDDR5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692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Memory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1,2,3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CFL-S core i3, Pentium and Celeron up to 2400 MHz; CFL-S core i5, i7 up to 2666 MHz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4GB  DDR4 (4GBx1)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8GB  DDR4 (4GBx2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8GBx1)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12GB DDR4 (4GB+8GB)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16GB  DDR4 (8GBx2 or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16GBx1)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24GB  DDR4 (8GB+16GB)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32GB  DDR4 (16GBx2)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UDIMM Slot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UDIMM Slots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88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Storage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1, 5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3.5” Hard Drive: 500GB, 1TB, 2TB 7200 rpm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HDD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128GB, 256GB, 512GB M.2 SATA SSD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Dual drive with 3.5” 1TB HDD + 128GB M.2 SATA SSD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Expansion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Slots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PCIex1;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PCIex16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36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Optical Disk Drive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Optical Disk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Drive tray type 9.5mmm (optional)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656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Ports, Slots &amp; Chassis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Front IO ports: </a:t>
                      </a:r>
                    </a:p>
                    <a:p>
                      <a:pPr marL="115888" marR="0" lvl="1" indent="-58738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2x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USB 3.1 Gen 1 Type-A</a:t>
                      </a:r>
                      <a:endParaRPr lang="fr-FR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15888" marR="0" lvl="1" indent="-58738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Universal</a:t>
                      </a: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audio jack</a:t>
                      </a:r>
                    </a:p>
                    <a:p>
                      <a:pPr marL="115888" marR="0" lvl="1" indent="-58738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5:1 Media </a:t>
                      </a:r>
                      <a:r>
                        <a:rPr lang="fr-FR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card</a:t>
                      </a: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reader</a:t>
                      </a:r>
                      <a:endParaRPr lang="fr-FR" sz="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Rear IO ports:  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4x USB 2.0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Gigabit Ethernet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HDMI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VGA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3-stack audio jacks supporting 5.1 surround sound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394844"/>
              </p:ext>
            </p:extLst>
          </p:nvPr>
        </p:nvGraphicFramePr>
        <p:xfrm>
          <a:off x="4052228" y="1282568"/>
          <a:ext cx="3337964" cy="5869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8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Multimedia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Audio software: Waves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MaxxAudio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® Pro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7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Connectivity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802.11bgn 1x1 +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Bluetooth v4.0 (optional)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10/100/1000 RJ-45 Ethernet</a:t>
                      </a:r>
                      <a:endParaRPr lang="en-US" sz="800" b="0" kern="1200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Dimensions &amp; Weight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1,14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Width: 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(3.6”)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Height: 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290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(11.4”)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Depth: 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293mm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(11.5”)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Starting weight:  4.35kg (9.6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lbs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6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Color Option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Black with red mesh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977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Security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Kensington Lock Slot; 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Padlock Loop; 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Windows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Bitlocker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Local HDD data wipe via BIOS ("Secure Erase"); optional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Hardwar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TPM 2.0;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132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Software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 Dell, Microsoft® Office, McAfee LiveSafe (30Day), McAfee Small Business Security 30 day Trial, Dell Mobile Connect,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SupportAssist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 Supply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820007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200W PSU (APFC – High</a:t>
                      </a:r>
                      <a:r>
                        <a:rPr lang="nb-NO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Voltage &amp; </a:t>
                      </a:r>
                      <a:r>
                        <a:rPr lang="nb-NO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Full range</a:t>
                      </a:r>
                      <a:r>
                        <a:rPr lang="nb-NO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nb-NO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EPA Bronze – Full range)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6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Voltage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100–240 V or 200-240 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753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Regulatory and Environmental Compliance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Energy Star 7.1 Compliant (available in selected configurations);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EPEAT registered; (For specific country participation and rating please visit www.epeat.net)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FCC Class B;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UL;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CCC;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CECP/ESPL(available in selected configurations);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ErP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Lot 3, Tier II (effective Jan 1, 2016) which defines more stringent energy efficiency limits for the EU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990841" y="1153813"/>
            <a:ext cx="1775012" cy="0"/>
          </a:xfrm>
          <a:prstGeom prst="line">
            <a:avLst/>
          </a:prstGeom>
          <a:ln w="19050" cmpd="sng">
            <a:solidFill>
              <a:srgbClr val="AAAAA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613226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8054" y="427313"/>
            <a:ext cx="6656293" cy="578975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000" b="0" cap="none" baseline="0">
                <a:solidFill>
                  <a:srgbClr val="AAAAAA"/>
                </a:solidFill>
                <a:latin typeface="+mj-lt"/>
                <a:ea typeface="Arial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5pPr>
            <a:lvl6pPr marL="894100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6pPr>
            <a:lvl7pPr marL="17882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7pPr>
            <a:lvl8pPr marL="26823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8pPr>
            <a:lvl9pPr marL="35764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en-US" sz="2200" kern="0" dirty="0"/>
              <a:t>Vostro Desktop 3671</a:t>
            </a:r>
          </a:p>
          <a:p>
            <a:pPr algn="l"/>
            <a:r>
              <a:rPr lang="en-US" sz="2200" kern="0" dirty="0"/>
              <a:t>Features &amp; Technical Specifications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5109"/>
              </p:ext>
            </p:extLst>
          </p:nvPr>
        </p:nvGraphicFramePr>
        <p:xfrm>
          <a:off x="471658" y="1282568"/>
          <a:ext cx="3591523" cy="7174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5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43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Model Number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3671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58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Processor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Celeron® G4900 (2M Cache, 3.1 GHz)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Pentium® G5400 (4M Cache, 3.7 GHz)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Celeron® G4930 (2M Cache, 3.2 GHz)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Pentium® Gold G5420 (4M Cache, 3.8GHz)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8th Generation Core™ i3-8100 (6M Cache, 3.6 GHz)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8th Generation Core™ i5-8400 (9M Cache, up to 4.0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GHz)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Intel® 8th Generation Core™ i7-8700 (12M Cache, up to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4.6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GHz)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9th Generation Core™ i3-9100 (6M Cache, up to 4.2 GHz)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9th Generation Core™ i5-9400 (9M Cache, up to 4.1 GHz)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Intel® 9th Generation Core™ i7-9700 (12M Cache, up to 4.7 GHz)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5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Operating System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1,2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Windows® 10 64-bit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Windows® 10 64-bit Professional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Windows® 10 64-bit National Academic (STF) 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Ubuntu</a:t>
                      </a:r>
                      <a:endParaRPr lang="en-US" sz="800" b="0" strike="sng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82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Chipset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Intel® B365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9221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Graphics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1,11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Intel® UHD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raphics 610/630 with shared graphics memory (610 for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PDC/CDC)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NVIDIA® GeForce® GT 730 2GB GDDR5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NVIDIA® GeForce® GT 1030 2GB GDDR5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NVIDIA® GeForce® GTX 1650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4GB GDDR5 graphics memory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990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Memory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1,2,3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CFL-S core i3, Pentium and Celeron up to 2400 MHz; CFL-S core i5, i7 up to 2666 MHz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4GB  DDR4 (4GBx1)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8GB  DDR4 (4GBx2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8GBx1)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12GB DDR4 (4GB+8GB)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16GB  DDR4 (8GBx2 or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16GBx1)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24GB  DDR4 (8GB+16GB)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32GB  DDR4 (16GBx2)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  <a:tabLst>
                          <a:tab pos="3398520" algn="l"/>
                        </a:tabLs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16G/32G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Optane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Optional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9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UDIMM Slot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UDIMM Slots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04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Storage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1, 5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3.5” Hard Drive: 500GB, 1TB, 2TB 7200rpm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HDD</a:t>
                      </a:r>
                    </a:p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128GB, 256GB, 512GB M.2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PCIe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SSD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Dual drive with 3.5” 1TB 7200 rpm HDD + 128GB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PCIe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M.2 SSD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03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Expansion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Slots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Parallel/Serial add-in card (FH)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(optional)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PCIex16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FH; PCIex1 X2 FH; PCIx1(only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available on Silver mesh unit)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9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Optical Disk Drive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Optical Disk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Drive tray type 9.5mmm (optional)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922"/>
              </p:ext>
            </p:extLst>
          </p:nvPr>
        </p:nvGraphicFramePr>
        <p:xfrm>
          <a:off x="4184963" y="1282568"/>
          <a:ext cx="3389878" cy="7363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8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Ports, Slots &amp; Chassis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Front IO ports: </a:t>
                      </a:r>
                    </a:p>
                    <a:p>
                      <a:pPr marL="115888" marR="0" lvl="1" indent="-58738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2x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USB 3.1 Gen 1 Type-A</a:t>
                      </a:r>
                      <a:endParaRPr lang="fr-FR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15888" marR="0" lvl="1" indent="-58738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Universal</a:t>
                      </a: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audio jack</a:t>
                      </a:r>
                    </a:p>
                    <a:p>
                      <a:pPr marL="115888" marR="0" lvl="1" indent="-58738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5:1 Media </a:t>
                      </a:r>
                      <a:r>
                        <a:rPr lang="fr-FR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card</a:t>
                      </a: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reader</a:t>
                      </a:r>
                      <a:endParaRPr lang="fr-FR" sz="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Rear IO ports:  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4x USB 2.0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Gigabit Ethernet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HDMI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VGA</a:t>
                      </a:r>
                    </a:p>
                    <a:p>
                      <a:pPr marL="115888" indent="-58738" algn="l" defTabSz="820007" rtl="0" eaLnBrk="1" fontAlgn="base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3-stack audio jacks supporting 5.1 surround sound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4613156"/>
                  </a:ext>
                </a:extLst>
              </a:tr>
              <a:tr h="30798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Multimedia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Audio software: Waves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MaxxAudio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® Pro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7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Connectivity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802.11bgn 1x1 +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Bluetooth v4.0 (optional)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10/100/1000 RJ-45 Ethernet</a:t>
                      </a:r>
                      <a:endParaRPr lang="en-US" sz="800" b="0" kern="1200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Dimensions &amp; Weight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1,14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Width: 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mm (6.3”)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Height: 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373.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7mm (14.7”)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Depth: 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289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.4</a:t>
                      </a:r>
                      <a:r>
                        <a:rPr lang="pl-PL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mm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(11.4”)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Starting Weight:  5.27kg (11.6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lbs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6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Color Option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Black with red mesh 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Black with silver mesh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90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Security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Kensington Lock Slot; 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Padlock Loop; 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Windows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Bitlocker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Local HDD data wipe via BIOS ("Secure Erase"); optional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Hardwar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TPM 2.0;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132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Software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 Dell, Microsoft® Office, McAfee LiveSafe (30Day), McAfee Small Business Security 30 day Trial, Dell Mobile Connect,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SupportAssist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5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 Supply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820007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290W PSU (APFC – Full range</a:t>
                      </a:r>
                      <a:r>
                        <a:rPr lang="nb-NO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nb-NO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EPA Bronze – Full range)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6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Voltage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100–240 VAC, 50–60Hz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7534">
                <a:tc>
                  <a:txBody>
                    <a:bodyPr/>
                    <a:lstStyle/>
                    <a:p>
                      <a:pPr marL="0" marR="0" lvl="0" indent="0" algn="l" defTabSz="88763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Regulatory and Environmental Compliance1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Energy Star 7.1 Compliant (available in selected configurations);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EPEAT registered; (For specific country participation and rating please visit www.epeat.net)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FCC Class B;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UL; 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CCC;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CECP/ESPL; (available in selected configurations)</a:t>
                      </a:r>
                    </a:p>
                    <a:p>
                      <a:pPr marL="0" algn="l" defTabSz="820007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ErP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Lot 3, Tier II (effective Jan 1, 2016) which defines more stringent energy efficiency limits for the EU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990841" y="1153813"/>
            <a:ext cx="1775012" cy="0"/>
          </a:xfrm>
          <a:prstGeom prst="line">
            <a:avLst/>
          </a:prstGeom>
          <a:ln w="19050" cmpd="sng">
            <a:solidFill>
              <a:srgbClr val="AAAAA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101346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527" y="537304"/>
            <a:ext cx="6179345" cy="38779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bg1">
                    <a:lumMod val="60000"/>
                    <a:lumOff val="40000"/>
                  </a:schemeClr>
                </a:solidFill>
                <a:latin typeface="+mn-lt"/>
              </a:rPr>
              <a:t>Optional Vostro accessories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78644"/>
            <a:ext cx="7129121" cy="37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 can maximize the versatility and performance of your Vostro Family Desktops with Dell recommended accessories to get the best user experience for your business needs.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2298" y="1993362"/>
            <a:ext cx="4202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 22 Monitor – P2219H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Optimize your workspace with this efficient 21.5" monitor built with an ultrathin bezel design, a small footprint and comfort-enhancing features.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2868" y="5428787"/>
            <a:ext cx="3666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seo Sans For Dell"/>
                <a:ea typeface="+mn-ea"/>
                <a:cs typeface="+mn-cs"/>
              </a:rPr>
              <a:t>Keyboard and Mouse Combo – KM636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you desk clutter-free with a  wireless keyboard and mouse combo, featuring spacious chiclet keyboard with multi-media keys and reduced key gaps for minimal dust accumulation.</a:t>
            </a:r>
          </a:p>
        </p:txBody>
      </p:sp>
      <p:sp>
        <p:nvSpPr>
          <p:cNvPr id="18" name="Content Placeholder 4"/>
          <p:cNvSpPr txBox="1">
            <a:spLocks/>
          </p:cNvSpPr>
          <p:nvPr/>
        </p:nvSpPr>
        <p:spPr bwMode="auto">
          <a:xfrm>
            <a:off x="786766" y="9532836"/>
            <a:ext cx="2779137" cy="24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appearance may vary slightly from image shown. 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Optional accessories shown subject to regional availability.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9426" y="4126575"/>
            <a:ext cx="43375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 Pro Stereo Headset – UC150 – Skype for Business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Experience great audio clarity whether you're on a conference call or listening to your favorite music. Enjoy optimized in-person call quality and music clarity with HD wideband voice and a dynamic equalizer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52868" y="3046962"/>
            <a:ext cx="3842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 Wireless Mouse - WM126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Travel light with a compact, wireless mouse with optical tracking and long battery life.   (available in red, blue, white &amp;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697480" y="1121841"/>
            <a:ext cx="2377440" cy="0"/>
          </a:xfrm>
          <a:prstGeom prst="line">
            <a:avLst/>
          </a:prstGeom>
          <a:ln w="19050" cmpd="sng">
            <a:solidFill>
              <a:srgbClr val="AAAAA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http://snpi.dell.com/snp/images/products/large/en-my~750-AAVN/750-AAVN_v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"/>
          <a:stretch/>
        </p:blipFill>
        <p:spPr bwMode="auto">
          <a:xfrm>
            <a:off x="484632" y="4269080"/>
            <a:ext cx="795535" cy="73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/>
          <a:srcRect l="3692" t="36018" r="4216" b="31269"/>
          <a:stretch/>
        </p:blipFill>
        <p:spPr>
          <a:xfrm>
            <a:off x="5978573" y="5777227"/>
            <a:ext cx="1292293" cy="3187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855871-AD51-4B40-A2FF-C30AFBFC3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908" y="2031490"/>
            <a:ext cx="928981" cy="7235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CD6C168-71F2-4F4C-B268-0C829E55E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093" y="3145440"/>
            <a:ext cx="963251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2771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Reviewer Guide 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45720" tIns="45720" rIns="45720" bIns="45720" rtlCol="0" anchor="ctr">
        <a:noAutofit/>
      </a:bodyPr>
      <a:lstStyle>
        <a:defPPr algn="ctr">
          <a:lnSpc>
            <a:spcPct val="90000"/>
          </a:lnSpc>
          <a:spcBef>
            <a:spcPts val="0"/>
          </a:spcBef>
          <a:spcAft>
            <a:spcPts val="60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spcBef>
            <a:spcPts val="0"/>
          </a:spcBef>
          <a:spcAft>
            <a:spcPts val="600"/>
          </a:spcAft>
          <a:buClr>
            <a:schemeClr val="bg1"/>
          </a:buClr>
          <a:defRPr sz="2000" dirty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viewer Guide 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45720" tIns="45720" rIns="45720" bIns="45720" rtlCol="0" anchor="ctr">
        <a:noAutofit/>
      </a:bodyPr>
      <a:lstStyle>
        <a:defPPr algn="ctr">
          <a:lnSpc>
            <a:spcPct val="90000"/>
          </a:lnSpc>
          <a:spcBef>
            <a:spcPts val="0"/>
          </a:spcBef>
          <a:spcAft>
            <a:spcPts val="60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spcBef>
            <a:spcPts val="0"/>
          </a:spcBef>
          <a:spcAft>
            <a:spcPts val="600"/>
          </a:spcAft>
          <a:buClr>
            <a:schemeClr val="bg1"/>
          </a:buClr>
          <a:defRPr sz="2000" dirty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B03A8FDB4E7243B99961371B9387A1" ma:contentTypeVersion="2" ma:contentTypeDescription="Create a new document." ma:contentTypeScope="" ma:versionID="50209679a1fda9678bdae558011af3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f24e562da6693c9ce5cc061685d4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EA712C-50F1-4936-913A-701C8489B7E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1AA81A-C9D3-479B-9280-26A314195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22EE62-DEDB-45E3-92FD-693D92FCA7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112715</TotalTime>
  <Words>1320</Words>
  <Application>Microsoft Office PowerPoint</Application>
  <PresentationFormat>מותאם אישית</PresentationFormat>
  <Paragraphs>201</Paragraphs>
  <Slides>4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4</vt:i4>
      </vt:variant>
    </vt:vector>
  </HeadingPairs>
  <TitlesOfParts>
    <vt:vector size="15" baseType="lpstr">
      <vt:lpstr>SimSun</vt:lpstr>
      <vt:lpstr>Arial</vt:lpstr>
      <vt:lpstr>Arial Black</vt:lpstr>
      <vt:lpstr>Calibri</vt:lpstr>
      <vt:lpstr>Museo For Dell</vt:lpstr>
      <vt:lpstr>Museo For Dell 300</vt:lpstr>
      <vt:lpstr>museo sans for dell</vt:lpstr>
      <vt:lpstr>museo sans for dell</vt:lpstr>
      <vt:lpstr>Times New Roman</vt:lpstr>
      <vt:lpstr>Reviewer Guide Template</vt:lpstr>
      <vt:lpstr>1_Reviewer Guide Template</vt:lpstr>
      <vt:lpstr>מצגת של PowerPoint‏</vt:lpstr>
      <vt:lpstr>מצגת של PowerPoint‏</vt:lpstr>
      <vt:lpstr>מצגת של PowerPoint‏</vt:lpstr>
      <vt:lpstr>Optional Vostro accessories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Hawley, Jessica</dc:creator>
  <cp:keywords>No Restrictions</cp:keywords>
  <cp:lastModifiedBy>Eitan Itzhak</cp:lastModifiedBy>
  <cp:revision>1134</cp:revision>
  <dcterms:created xsi:type="dcterms:W3CDTF">2014-03-03T20:42:06Z</dcterms:created>
  <dcterms:modified xsi:type="dcterms:W3CDTF">2019-09-25T06:27:01Z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753b6971-469b-4bf5-baab-50a7fcf4a083</vt:lpwstr>
  </property>
  <property fmtid="{D5CDD505-2E9C-101B-9397-08002B2CF9AE}" pid="3" name="ContentTypeId">
    <vt:lpwstr>0x0101005CB03A8FDB4E7243B99961371B9387A1</vt:lpwstr>
  </property>
  <property fmtid="{D5CDD505-2E9C-101B-9397-08002B2CF9AE}" pid="4" name="DellClassification">
    <vt:lpwstr>No Restrictions</vt:lpwstr>
  </property>
  <property fmtid="{D5CDD505-2E9C-101B-9397-08002B2CF9AE}" pid="5" name="DellSubLabels">
    <vt:lpwstr/>
  </property>
  <property fmtid="{D5CDD505-2E9C-101B-9397-08002B2CF9AE}" pid="6" name="Document Creator">
    <vt:lpwstr/>
  </property>
  <property fmtid="{D5CDD505-2E9C-101B-9397-08002B2CF9AE}" pid="7" name="Document Editor">
    <vt:lpwstr/>
  </property>
  <property fmtid="{D5CDD505-2E9C-101B-9397-08002B2CF9AE}" pid="8" name="Classification">
    <vt:lpwstr>No Restrictions</vt:lpwstr>
  </property>
  <property fmtid="{D5CDD505-2E9C-101B-9397-08002B2CF9AE}" pid="9" name="Sublabels">
    <vt:lpwstr/>
  </property>
  <property fmtid="{D5CDD505-2E9C-101B-9397-08002B2CF9AE}" pid="10" name="MSIP_Label_17cb76b2-10b8-4fe1-93d4-2202842406cd_Enabled">
    <vt:lpwstr>True</vt:lpwstr>
  </property>
  <property fmtid="{D5CDD505-2E9C-101B-9397-08002B2CF9AE}" pid="11" name="MSIP_Label_17cb76b2-10b8-4fe1-93d4-2202842406cd_SiteId">
    <vt:lpwstr>945c199a-83a2-4e80-9f8c-5a91be5752dd</vt:lpwstr>
  </property>
  <property fmtid="{D5CDD505-2E9C-101B-9397-08002B2CF9AE}" pid="12" name="MSIP_Label_17cb76b2-10b8-4fe1-93d4-2202842406cd_Owner">
    <vt:lpwstr>Conner_ORourke@Dell.com</vt:lpwstr>
  </property>
  <property fmtid="{D5CDD505-2E9C-101B-9397-08002B2CF9AE}" pid="13" name="MSIP_Label_17cb76b2-10b8-4fe1-93d4-2202842406cd_SetDate">
    <vt:lpwstr>2019-06-25T17:04:24.9091307Z</vt:lpwstr>
  </property>
  <property fmtid="{D5CDD505-2E9C-101B-9397-08002B2CF9AE}" pid="14" name="MSIP_Label_17cb76b2-10b8-4fe1-93d4-2202842406cd_Name">
    <vt:lpwstr>External Public</vt:lpwstr>
  </property>
  <property fmtid="{D5CDD505-2E9C-101B-9397-08002B2CF9AE}" pid="15" name="MSIP_Label_17cb76b2-10b8-4fe1-93d4-2202842406cd_Application">
    <vt:lpwstr>Microsoft Azure Information Protection</vt:lpwstr>
  </property>
  <property fmtid="{D5CDD505-2E9C-101B-9397-08002B2CF9AE}" pid="16" name="MSIP_Label_17cb76b2-10b8-4fe1-93d4-2202842406cd_Extended_MSFT_Method">
    <vt:lpwstr>Manual</vt:lpwstr>
  </property>
  <property fmtid="{D5CDD505-2E9C-101B-9397-08002B2CF9AE}" pid="17" name="aiplabel">
    <vt:lpwstr>External Public</vt:lpwstr>
  </property>
</Properties>
</file>